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sldIdLst>
    <p:sldId id="256" r:id="rId2"/>
    <p:sldId id="258" r:id="rId3"/>
    <p:sldId id="259" r:id="rId4"/>
    <p:sldId id="260" r:id="rId5"/>
    <p:sldId id="263" r:id="rId6"/>
    <p:sldId id="267" r:id="rId7"/>
    <p:sldId id="266" r:id="rId8"/>
    <p:sldId id="265" r:id="rId9"/>
  </p:sldIdLst>
  <p:sldSz cx="9144000" cy="6858000" type="screen4x3"/>
  <p:notesSz cx="6858000" cy="9144000"/>
  <p:defaultTextStyle>
    <a:defPPr>
      <a:defRPr lang="en-GB"/>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6767"/>
    <a:srgbClr val="0F218B"/>
    <a:srgbClr val="020064"/>
    <a:srgbClr val="3A4D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0929"/>
  </p:normalViewPr>
  <p:slideViewPr>
    <p:cSldViewPr>
      <p:cViewPr varScale="1">
        <p:scale>
          <a:sx n="116" d="100"/>
          <a:sy n="116" d="100"/>
        </p:scale>
        <p:origin x="144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B5F683-A9B1-4CBF-8BF7-D0CAA6FCE565}" type="datetimeFigureOut">
              <a:rPr lang="en-GB" smtClean="0"/>
              <a:t>02/09/2019</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2A92B5-7D60-4264-B6EC-9FCD4D4287E1}" type="slidenum">
              <a:rPr lang="en-GB" smtClean="0"/>
              <a:t>‹#›</a:t>
            </a:fld>
            <a:endParaRPr lang="en-GB"/>
          </a:p>
        </p:txBody>
      </p:sp>
    </p:spTree>
    <p:extLst>
      <p:ext uri="{BB962C8B-B14F-4D97-AF65-F5344CB8AC3E}">
        <p14:creationId xmlns:p14="http://schemas.microsoft.com/office/powerpoint/2010/main" val="1721599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smtClean="0"/>
              <a:t>The Benefits, </a:t>
            </a:r>
          </a:p>
          <a:p>
            <a:endParaRPr lang="en-GB" altLang="en-US" smtClean="0"/>
          </a:p>
          <a:p>
            <a:r>
              <a:rPr lang="en-GB" altLang="en-US" smtClean="0"/>
              <a:t>we feel the most important benefits of the system are that the questions and exams are:</a:t>
            </a:r>
          </a:p>
          <a:p>
            <a:endParaRPr lang="en-GB" altLang="en-US" smtClean="0"/>
          </a:p>
          <a:p>
            <a:r>
              <a:rPr lang="en-GB" altLang="en-US" b="1" smtClean="0"/>
              <a:t>SECURE – </a:t>
            </a:r>
            <a:r>
              <a:rPr lang="en-GB" altLang="en-US" smtClean="0"/>
              <a:t>They are held on a secure server and there is no longer the need to print off papers that could possibly be misplaced, lost or even stolen. Exams will no longer need to be physically sent out to AQBs.</a:t>
            </a:r>
          </a:p>
          <a:p>
            <a:endParaRPr lang="en-GB" altLang="en-US" smtClean="0"/>
          </a:p>
          <a:p>
            <a:r>
              <a:rPr lang="en-GB" altLang="en-US" b="1" smtClean="0"/>
              <a:t>REDUCTION IN PAPERWORK </a:t>
            </a:r>
            <a:r>
              <a:rPr lang="en-GB" altLang="en-US" smtClean="0"/>
              <a:t>– There will no longer be the need to print off papers and also reducing costs of paper, printing resources and confidential shredding. </a:t>
            </a:r>
          </a:p>
          <a:p>
            <a:endParaRPr lang="en-GB" altLang="en-US" smtClean="0"/>
          </a:p>
          <a:p>
            <a:r>
              <a:rPr lang="en-GB" altLang="en-US" b="1" smtClean="0"/>
              <a:t>FAST &amp; RELIABLE ON-DEMAND EXAMINATIONS </a:t>
            </a:r>
            <a:r>
              <a:rPr lang="en-GB" altLang="en-US" smtClean="0"/>
              <a:t>– The system will generate an exam on demand.  There is no longer the need to wonder if you are using the latest version of paper as the exam paper is constantly up to date.  At BINDT we spend a lot of time creating and upgrading exam papers along with processing PIP6 forms/Transmittal Notices.  With thanks to Calibrand we will be able to spend more time in reviewing, improving and increasing our bank of exam questions.</a:t>
            </a:r>
          </a:p>
          <a:p>
            <a:endParaRPr lang="en-GB" altLang="en-US" smtClean="0"/>
          </a:p>
          <a:p>
            <a:r>
              <a:rPr lang="en-GB" altLang="en-US" b="1" smtClean="0"/>
              <a:t>REPORTING FUNCTIONS </a:t>
            </a:r>
            <a:r>
              <a:rPr lang="en-GB" altLang="en-US" smtClean="0"/>
              <a:t>– Question reliability statistics, question summaries by sector/method/level and syllabus areas, individual and overall pass rates, logs of individuals who have taken a particular test, data on the time taken to answer certain question or complete certain exams.</a:t>
            </a:r>
          </a:p>
          <a:p>
            <a:endParaRPr lang="en-GB" altLang="en-US" smtClean="0"/>
          </a:p>
          <a:p>
            <a:r>
              <a:rPr lang="en-GB" altLang="en-US" b="1" smtClean="0"/>
              <a:t>AUTOMATIC MARKING </a:t>
            </a:r>
            <a:r>
              <a:rPr lang="en-GB" altLang="en-US" smtClean="0"/>
              <a:t>– How much time do you spend marking a paper?  Now the system will do this for you saving you time and eliminating potential for human errors.  </a:t>
            </a:r>
          </a:p>
          <a:p>
            <a:endParaRPr lang="en-GB" altLang="en-US" smtClean="0"/>
          </a:p>
          <a:p>
            <a:r>
              <a:rPr lang="en-GB" altLang="en-US" b="1" smtClean="0"/>
              <a:t>UP TO DATE CURRENT QUESTIONS </a:t>
            </a:r>
            <a:r>
              <a:rPr lang="en-GB" altLang="en-US" smtClean="0"/>
              <a:t>– Questions will be constantly up to date so no longer a concern as to whether you are using the latest version of a paper.</a:t>
            </a:r>
          </a:p>
          <a:p>
            <a:endParaRPr lang="en-GB" altLang="en-US" smtClean="0"/>
          </a:p>
          <a:p>
            <a:r>
              <a:rPr lang="en-GB" altLang="en-US" smtClean="0"/>
              <a:t>All in all the Calibrand system will save us a lot of confusion, time and money while providing many advantages of e-assessments.</a:t>
            </a: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590A8BEB-A5D1-4CF7-8486-302B25D3CF29}" type="slidenum">
              <a:rPr lang="en-GB" altLang="en-US" sz="1200" smtClean="0"/>
              <a:pPr/>
              <a:t>6</a:t>
            </a:fld>
            <a:endParaRPr lang="en-GB" altLang="en-US" sz="1200" smtClean="0"/>
          </a:p>
        </p:txBody>
      </p:sp>
    </p:spTree>
    <p:extLst>
      <p:ext uri="{BB962C8B-B14F-4D97-AF65-F5344CB8AC3E}">
        <p14:creationId xmlns:p14="http://schemas.microsoft.com/office/powerpoint/2010/main" val="2062805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smtClean="0"/>
              <a:t>Finally I would like to finish by thanking you all for listening and ask if you have any questions?</a:t>
            </a: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2F959CEF-32B4-47DE-AED2-4801D5E742D2}" type="slidenum">
              <a:rPr lang="en-GB" altLang="en-US" sz="1200" smtClean="0"/>
              <a:pPr/>
              <a:t>7</a:t>
            </a:fld>
            <a:endParaRPr lang="en-GB" altLang="en-US" sz="1200" smtClean="0"/>
          </a:p>
        </p:txBody>
      </p:sp>
    </p:spTree>
    <p:extLst>
      <p:ext uri="{BB962C8B-B14F-4D97-AF65-F5344CB8AC3E}">
        <p14:creationId xmlns:p14="http://schemas.microsoft.com/office/powerpoint/2010/main" val="2345525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smtClean="0"/>
              <a:t>If you have any queries regarding the online system, please do not hesitate to contact either me, Jennifer or John. </a:t>
            </a: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B930DC34-0659-4A1C-A832-7D4A782999BA}" type="slidenum">
              <a:rPr lang="en-GB" altLang="en-US" sz="1200" smtClean="0"/>
              <a:pPr/>
              <a:t>8</a:t>
            </a:fld>
            <a:endParaRPr lang="en-GB" altLang="en-US" sz="1200" smtClean="0"/>
          </a:p>
        </p:txBody>
      </p:sp>
    </p:spTree>
    <p:extLst>
      <p:ext uri="{BB962C8B-B14F-4D97-AF65-F5344CB8AC3E}">
        <p14:creationId xmlns:p14="http://schemas.microsoft.com/office/powerpoint/2010/main" val="174843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Tree>
    <p:extLst>
      <p:ext uri="{BB962C8B-B14F-4D97-AF65-F5344CB8AC3E}">
        <p14:creationId xmlns:p14="http://schemas.microsoft.com/office/powerpoint/2010/main" val="3934758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620573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4495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457200"/>
            <a:ext cx="5676900" cy="4495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729926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530708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1114274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828800"/>
            <a:ext cx="3810000" cy="3124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828800"/>
            <a:ext cx="3810000" cy="3124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800014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841387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771803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4282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957096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276447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457200"/>
            <a:ext cx="7772400" cy="1143000"/>
          </a:xfrm>
          <a:prstGeom prst="rect">
            <a:avLst/>
          </a:prstGeom>
          <a:noFill/>
          <a:ln>
            <a:noFill/>
          </a:ln>
          <a:effectLst>
            <a:outerShdw dist="3592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Rectangle 3"/>
          <p:cNvSpPr>
            <a:spLocks noGrp="1" noChangeArrowheads="1"/>
          </p:cNvSpPr>
          <p:nvPr>
            <p:ph type="body" idx="1"/>
          </p:nvPr>
        </p:nvSpPr>
        <p:spPr bwMode="auto">
          <a:xfrm>
            <a:off x="685800" y="1828800"/>
            <a:ext cx="7772400" cy="312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1031" name="Line 7"/>
          <p:cNvSpPr>
            <a:spLocks noChangeShapeType="1"/>
          </p:cNvSpPr>
          <p:nvPr/>
        </p:nvSpPr>
        <p:spPr bwMode="auto">
          <a:xfrm>
            <a:off x="0" y="5486400"/>
            <a:ext cx="9144000" cy="0"/>
          </a:xfrm>
          <a:prstGeom prst="line">
            <a:avLst/>
          </a:prstGeom>
          <a:noFill/>
          <a:ln w="127000">
            <a:solidFill>
              <a:srgbClr val="676767"/>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pic>
        <p:nvPicPr>
          <p:cNvPr id="1034" name="Picture 10" descr="BINDT1"/>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626225" y="5715000"/>
            <a:ext cx="1831975" cy="874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Picture 11" descr="Crest (sm)"/>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5638800" y="5691188"/>
            <a:ext cx="630238" cy="919162"/>
          </a:xfrm>
          <a:prstGeom prst="rect">
            <a:avLst/>
          </a:prstGeom>
          <a:noFill/>
          <a:extLst>
            <a:ext uri="{909E8E84-426E-40DD-AFC4-6F175D3DCCD1}">
              <a14:hiddenFill xmlns:a14="http://schemas.microsoft.com/office/drawing/2010/main">
                <a:solidFill>
                  <a:srgbClr val="FFFFFF"/>
                </a:solidFill>
              </a14:hiddenFill>
            </a:ext>
          </a:extLst>
        </p:spPr>
      </p:pic>
      <p:sp>
        <p:nvSpPr>
          <p:cNvPr id="1036" name="Text Box 12"/>
          <p:cNvSpPr txBox="1">
            <a:spLocks noChangeArrowheads="1"/>
          </p:cNvSpPr>
          <p:nvPr/>
        </p:nvSpPr>
        <p:spPr bwMode="auto">
          <a:xfrm>
            <a:off x="685800" y="6384925"/>
            <a:ext cx="5257800" cy="244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GB" altLang="en-US" sz="1000">
                <a:solidFill>
                  <a:srgbClr val="020064"/>
                </a:solidFill>
              </a:rPr>
              <a:t>©The British Institute of Non-Destructive Testing</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000" kern="1200">
          <a:solidFill>
            <a:srgbClr val="020064"/>
          </a:solidFill>
          <a:latin typeface="+mj-lt"/>
          <a:ea typeface="+mj-ea"/>
          <a:cs typeface="+mj-cs"/>
        </a:defRPr>
      </a:lvl1pPr>
      <a:lvl2pPr algn="ctr" rtl="0" eaLnBrk="1" fontAlgn="base" hangingPunct="1">
        <a:spcBef>
          <a:spcPct val="0"/>
        </a:spcBef>
        <a:spcAft>
          <a:spcPct val="0"/>
        </a:spcAft>
        <a:defRPr sz="4000">
          <a:solidFill>
            <a:srgbClr val="020064"/>
          </a:solidFill>
          <a:latin typeface="Arial" panose="020B0604020202020204" pitchFamily="34" charset="0"/>
          <a:ea typeface="ＭＳ Ｐゴシック" panose="020B0600070205080204" pitchFamily="34" charset="-128"/>
        </a:defRPr>
      </a:lvl2pPr>
      <a:lvl3pPr algn="ctr" rtl="0" eaLnBrk="1" fontAlgn="base" hangingPunct="1">
        <a:spcBef>
          <a:spcPct val="0"/>
        </a:spcBef>
        <a:spcAft>
          <a:spcPct val="0"/>
        </a:spcAft>
        <a:defRPr sz="4000">
          <a:solidFill>
            <a:srgbClr val="020064"/>
          </a:solidFill>
          <a:latin typeface="Arial" panose="020B0604020202020204" pitchFamily="34" charset="0"/>
          <a:ea typeface="ＭＳ Ｐゴシック" panose="020B0600070205080204" pitchFamily="34" charset="-128"/>
        </a:defRPr>
      </a:lvl3pPr>
      <a:lvl4pPr algn="ctr" rtl="0" eaLnBrk="1" fontAlgn="base" hangingPunct="1">
        <a:spcBef>
          <a:spcPct val="0"/>
        </a:spcBef>
        <a:spcAft>
          <a:spcPct val="0"/>
        </a:spcAft>
        <a:defRPr sz="4000">
          <a:solidFill>
            <a:srgbClr val="020064"/>
          </a:solidFill>
          <a:latin typeface="Arial" panose="020B0604020202020204" pitchFamily="34" charset="0"/>
          <a:ea typeface="ＭＳ Ｐゴシック" panose="020B0600070205080204" pitchFamily="34" charset="-128"/>
        </a:defRPr>
      </a:lvl4pPr>
      <a:lvl5pPr algn="ctr" rtl="0" eaLnBrk="1" fontAlgn="base" hangingPunct="1">
        <a:spcBef>
          <a:spcPct val="0"/>
        </a:spcBef>
        <a:spcAft>
          <a:spcPct val="0"/>
        </a:spcAft>
        <a:defRPr sz="4000">
          <a:solidFill>
            <a:srgbClr val="020064"/>
          </a:solidFill>
          <a:latin typeface="Arial" panose="020B0604020202020204" pitchFamily="34" charset="0"/>
          <a:ea typeface="ＭＳ Ｐゴシック" panose="020B0600070205080204" pitchFamily="34" charset="-128"/>
        </a:defRPr>
      </a:lvl5pPr>
      <a:lvl6pPr marL="457200" algn="ctr" rtl="0" eaLnBrk="1" fontAlgn="base" hangingPunct="1">
        <a:spcBef>
          <a:spcPct val="0"/>
        </a:spcBef>
        <a:spcAft>
          <a:spcPct val="0"/>
        </a:spcAft>
        <a:defRPr sz="4000">
          <a:solidFill>
            <a:srgbClr val="020064"/>
          </a:solidFill>
          <a:latin typeface="Arial" panose="020B0604020202020204" pitchFamily="34" charset="0"/>
          <a:ea typeface="ＭＳ Ｐゴシック" panose="020B0600070205080204" pitchFamily="34" charset="-128"/>
        </a:defRPr>
      </a:lvl6pPr>
      <a:lvl7pPr marL="914400" algn="ctr" rtl="0" eaLnBrk="1" fontAlgn="base" hangingPunct="1">
        <a:spcBef>
          <a:spcPct val="0"/>
        </a:spcBef>
        <a:spcAft>
          <a:spcPct val="0"/>
        </a:spcAft>
        <a:defRPr sz="4000">
          <a:solidFill>
            <a:srgbClr val="020064"/>
          </a:solidFill>
          <a:latin typeface="Arial" panose="020B0604020202020204" pitchFamily="34" charset="0"/>
          <a:ea typeface="ＭＳ Ｐゴシック" panose="020B0600070205080204" pitchFamily="34" charset="-128"/>
        </a:defRPr>
      </a:lvl7pPr>
      <a:lvl8pPr marL="1371600" algn="ctr" rtl="0" eaLnBrk="1" fontAlgn="base" hangingPunct="1">
        <a:spcBef>
          <a:spcPct val="0"/>
        </a:spcBef>
        <a:spcAft>
          <a:spcPct val="0"/>
        </a:spcAft>
        <a:defRPr sz="4000">
          <a:solidFill>
            <a:srgbClr val="020064"/>
          </a:solidFill>
          <a:latin typeface="Arial" panose="020B0604020202020204" pitchFamily="34" charset="0"/>
          <a:ea typeface="ＭＳ Ｐゴシック" panose="020B0600070205080204" pitchFamily="34" charset="-128"/>
        </a:defRPr>
      </a:lvl8pPr>
      <a:lvl9pPr marL="1828800" algn="ctr" rtl="0" eaLnBrk="1" fontAlgn="base" hangingPunct="1">
        <a:spcBef>
          <a:spcPct val="0"/>
        </a:spcBef>
        <a:spcAft>
          <a:spcPct val="0"/>
        </a:spcAft>
        <a:defRPr sz="4000">
          <a:solidFill>
            <a:srgbClr val="020064"/>
          </a:solidFill>
          <a:latin typeface="Arial" panose="020B0604020202020204" pitchFamily="34" charset="0"/>
          <a:ea typeface="ＭＳ Ｐゴシック" panose="020B0600070205080204" pitchFamily="34" charset="-128"/>
        </a:defRPr>
      </a:lvl9pPr>
    </p:titleStyle>
    <p:bodyStyle>
      <a:lvl1pPr marL="342900" indent="-342900" algn="l" rtl="0" eaLnBrk="1" fontAlgn="base" hangingPunct="1">
        <a:spcBef>
          <a:spcPct val="20000"/>
        </a:spcBef>
        <a:spcAft>
          <a:spcPct val="0"/>
        </a:spcAft>
        <a:defRPr sz="28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Times" panose="02020603050405020304" pitchFamily="18"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Wingdings" panose="05000000000000000000" pitchFamily="2" charset="2"/>
        <a:buChar char="§"/>
        <a:defRPr sz="2000" i="1"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Arthur.jones@bindt.org"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hyperlink" Target="mailto:john.moody@bindt.org" TargetMode="External"/><Relationship Id="rId4" Type="http://schemas.openxmlformats.org/officeDocument/2006/relationships/hyperlink" Target="mailto:Jennifer.cook@bindt.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87524" y="1628800"/>
            <a:ext cx="8568952" cy="1143000"/>
          </a:xfrm>
        </p:spPr>
        <p:txBody>
          <a:bodyPr anchor="ctr"/>
          <a:lstStyle/>
          <a:p>
            <a:r>
              <a:rPr lang="en-US" altLang="en-US" sz="4000" b="1" dirty="0" smtClean="0"/>
              <a:t>BINDT Calibrand Online Examinations Update </a:t>
            </a:r>
            <a:endParaRPr lang="en-US" altLang="en-US" sz="4000" b="1" dirty="0"/>
          </a:p>
        </p:txBody>
      </p:sp>
      <p:sp>
        <p:nvSpPr>
          <p:cNvPr id="2051" name="Rectangle 3"/>
          <p:cNvSpPr>
            <a:spLocks noGrp="1" noChangeArrowheads="1"/>
          </p:cNvSpPr>
          <p:nvPr>
            <p:ph type="subTitle" idx="1"/>
          </p:nvPr>
        </p:nvSpPr>
        <p:spPr>
          <a:xfrm>
            <a:off x="971600" y="3886200"/>
            <a:ext cx="7200800" cy="910952"/>
          </a:xfrm>
        </p:spPr>
        <p:txBody>
          <a:bodyPr/>
          <a:lstStyle/>
          <a:p>
            <a:r>
              <a:rPr lang="en-US" altLang="en-US" sz="3800" b="1" dirty="0" smtClean="0"/>
              <a:t>September 2019</a:t>
            </a:r>
            <a:endParaRPr lang="en-US" altLang="en-US" sz="3800" b="1" dirty="0"/>
          </a:p>
        </p:txBody>
      </p:sp>
      <p:pic>
        <p:nvPicPr>
          <p:cNvPr id="4" name="Picture 3"/>
          <p:cNvPicPr>
            <a:picLocks noChangeAspect="1"/>
          </p:cNvPicPr>
          <p:nvPr/>
        </p:nvPicPr>
        <p:blipFill>
          <a:blip r:embed="rId2" cstate="print">
            <a:extLst/>
          </a:blip>
          <a:stretch>
            <a:fillRect/>
          </a:stretch>
        </p:blipFill>
        <p:spPr>
          <a:xfrm>
            <a:off x="7770732" y="0"/>
            <a:ext cx="1371600" cy="1371600"/>
          </a:xfrm>
          <a:prstGeom prst="rect">
            <a:avLst/>
          </a:prstGeom>
          <a:ln>
            <a:noFill/>
          </a:ln>
          <a:effectLst>
            <a:softEdge rad="11250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251520" y="1556792"/>
            <a:ext cx="8640960" cy="3312368"/>
          </a:xfrm>
        </p:spPr>
        <p:txBody>
          <a:bodyPr/>
          <a:lstStyle/>
          <a:p>
            <a:pPr marL="457200" indent="-457200">
              <a:buFont typeface="Arial" panose="020B0604020202020204" pitchFamily="34" charset="0"/>
              <a:buChar char="•"/>
            </a:pPr>
            <a:r>
              <a:rPr lang="en-GB" altLang="en-US" sz="2400" dirty="0" smtClean="0">
                <a:latin typeface="Calibri" panose="020F0502020204030204" pitchFamily="34" charset="0"/>
              </a:rPr>
              <a:t>Currently </a:t>
            </a:r>
            <a:r>
              <a:rPr lang="en-GB" altLang="en-US" sz="2400" dirty="0">
                <a:latin typeface="Calibri" panose="020F0502020204030204" pitchFamily="34" charset="0"/>
              </a:rPr>
              <a:t>all examinations for Magnetic Testing, Penetrant </a:t>
            </a:r>
            <a:r>
              <a:rPr lang="en-GB" altLang="en-US" sz="2400" dirty="0" smtClean="0">
                <a:latin typeface="Calibri" panose="020F0502020204030204" pitchFamily="34" charset="0"/>
              </a:rPr>
              <a:t>Testing, Radiography and Ultrasonic Testing have </a:t>
            </a:r>
            <a:r>
              <a:rPr lang="en-GB" altLang="en-US" sz="2400" dirty="0">
                <a:latin typeface="Calibri" panose="020F0502020204030204" pitchFamily="34" charset="0"/>
              </a:rPr>
              <a:t>been added </a:t>
            </a:r>
            <a:r>
              <a:rPr lang="en-GB" altLang="en-US" sz="2400" dirty="0" smtClean="0">
                <a:latin typeface="Calibri" panose="020F0502020204030204" pitchFamily="34" charset="0"/>
              </a:rPr>
              <a:t>online for </a:t>
            </a:r>
            <a:r>
              <a:rPr lang="en-GB" altLang="en-US" sz="2400" dirty="0">
                <a:latin typeface="Calibri" panose="020F0502020204030204" pitchFamily="34" charset="0"/>
              </a:rPr>
              <a:t>levels 1, 2 and 3 (specific theory and general theory</a:t>
            </a:r>
            <a:r>
              <a:rPr lang="en-GB" altLang="en-US" sz="2400" dirty="0" smtClean="0">
                <a:latin typeface="Calibri" panose="020F0502020204030204" pitchFamily="34" charset="0"/>
              </a:rPr>
              <a:t>).</a:t>
            </a:r>
          </a:p>
          <a:p>
            <a:pPr marL="457200" indent="-457200">
              <a:buFont typeface="Arial" panose="020B0604020202020204" pitchFamily="34" charset="0"/>
              <a:buChar char="•"/>
            </a:pPr>
            <a:r>
              <a:rPr lang="en-GB" altLang="en-US" sz="2400" dirty="0" smtClean="0">
                <a:latin typeface="Calibri" panose="020F0502020204030204" pitchFamily="34" charset="0"/>
              </a:rPr>
              <a:t>All level 3 basic examinations (Parts A, B and C) have also been added.</a:t>
            </a:r>
          </a:p>
          <a:p>
            <a:pPr marL="457200" indent="-457200">
              <a:buFont typeface="Arial" panose="020B0604020202020204" pitchFamily="34" charset="0"/>
              <a:buChar char="•"/>
            </a:pPr>
            <a:r>
              <a:rPr lang="en-GB" altLang="en-US" sz="2400" dirty="0" smtClean="0">
                <a:latin typeface="Calibri" panose="020F0502020204030204" pitchFamily="34" charset="0"/>
              </a:rPr>
              <a:t>In total, 124 examination papers are available online.</a:t>
            </a:r>
          </a:p>
          <a:p>
            <a:pPr marL="457200" indent="-457200">
              <a:buFont typeface="Arial" panose="020B0604020202020204" pitchFamily="34" charset="0"/>
              <a:buChar char="•"/>
            </a:pPr>
            <a:r>
              <a:rPr lang="en-GB" altLang="en-US" sz="2400" dirty="0" smtClean="0">
                <a:latin typeface="Calibri" panose="020F0502020204030204" pitchFamily="34" charset="0"/>
              </a:rPr>
              <a:t>Over 120 exams have been conducted online to date.</a:t>
            </a:r>
            <a:endParaRPr lang="en-GB" altLang="en-US" sz="2400" dirty="0">
              <a:latin typeface="Calibri" panose="020F0502020204030204" pitchFamily="34" charset="0"/>
            </a:endParaRPr>
          </a:p>
          <a:p>
            <a:endParaRPr lang="en-US" altLang="en-US" dirty="0"/>
          </a:p>
        </p:txBody>
      </p:sp>
      <p:sp>
        <p:nvSpPr>
          <p:cNvPr id="6" name="Rectangle 2"/>
          <p:cNvSpPr txBox="1">
            <a:spLocks noChangeArrowheads="1"/>
          </p:cNvSpPr>
          <p:nvPr/>
        </p:nvSpPr>
        <p:spPr bwMode="auto">
          <a:xfrm>
            <a:off x="251520" y="269776"/>
            <a:ext cx="8640960" cy="1143000"/>
          </a:xfrm>
          <a:prstGeom prst="rect">
            <a:avLst/>
          </a:prstGeom>
          <a:noFill/>
          <a:ln>
            <a:noFill/>
          </a:ln>
          <a:effectLst>
            <a:outerShdw dist="3592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kern="1200">
                <a:solidFill>
                  <a:srgbClr val="020064"/>
                </a:solidFill>
                <a:latin typeface="+mj-lt"/>
                <a:ea typeface="+mj-ea"/>
                <a:cs typeface="+mj-cs"/>
              </a:defRPr>
            </a:lvl1pPr>
            <a:lvl2pPr algn="ctr" rtl="0" eaLnBrk="1" fontAlgn="base" hangingPunct="1">
              <a:spcBef>
                <a:spcPct val="0"/>
              </a:spcBef>
              <a:spcAft>
                <a:spcPct val="0"/>
              </a:spcAft>
              <a:defRPr sz="4000">
                <a:solidFill>
                  <a:srgbClr val="020064"/>
                </a:solidFill>
                <a:latin typeface="Arial" panose="020B0604020202020204" pitchFamily="34" charset="0"/>
                <a:ea typeface="ＭＳ Ｐゴシック" panose="020B0600070205080204" pitchFamily="34" charset="-128"/>
              </a:defRPr>
            </a:lvl2pPr>
            <a:lvl3pPr algn="ctr" rtl="0" eaLnBrk="1" fontAlgn="base" hangingPunct="1">
              <a:spcBef>
                <a:spcPct val="0"/>
              </a:spcBef>
              <a:spcAft>
                <a:spcPct val="0"/>
              </a:spcAft>
              <a:defRPr sz="4000">
                <a:solidFill>
                  <a:srgbClr val="020064"/>
                </a:solidFill>
                <a:latin typeface="Arial" panose="020B0604020202020204" pitchFamily="34" charset="0"/>
                <a:ea typeface="ＭＳ Ｐゴシック" panose="020B0600070205080204" pitchFamily="34" charset="-128"/>
              </a:defRPr>
            </a:lvl3pPr>
            <a:lvl4pPr algn="ctr" rtl="0" eaLnBrk="1" fontAlgn="base" hangingPunct="1">
              <a:spcBef>
                <a:spcPct val="0"/>
              </a:spcBef>
              <a:spcAft>
                <a:spcPct val="0"/>
              </a:spcAft>
              <a:defRPr sz="4000">
                <a:solidFill>
                  <a:srgbClr val="020064"/>
                </a:solidFill>
                <a:latin typeface="Arial" panose="020B0604020202020204" pitchFamily="34" charset="0"/>
                <a:ea typeface="ＭＳ Ｐゴシック" panose="020B0600070205080204" pitchFamily="34" charset="-128"/>
              </a:defRPr>
            </a:lvl4pPr>
            <a:lvl5pPr algn="ctr" rtl="0" eaLnBrk="1" fontAlgn="base" hangingPunct="1">
              <a:spcBef>
                <a:spcPct val="0"/>
              </a:spcBef>
              <a:spcAft>
                <a:spcPct val="0"/>
              </a:spcAft>
              <a:defRPr sz="4000">
                <a:solidFill>
                  <a:srgbClr val="020064"/>
                </a:solidFill>
                <a:latin typeface="Arial" panose="020B0604020202020204" pitchFamily="34" charset="0"/>
                <a:ea typeface="ＭＳ Ｐゴシック" panose="020B0600070205080204" pitchFamily="34" charset="-128"/>
              </a:defRPr>
            </a:lvl5pPr>
            <a:lvl6pPr marL="457200" algn="ctr" rtl="0" eaLnBrk="1" fontAlgn="base" hangingPunct="1">
              <a:spcBef>
                <a:spcPct val="0"/>
              </a:spcBef>
              <a:spcAft>
                <a:spcPct val="0"/>
              </a:spcAft>
              <a:defRPr sz="4000">
                <a:solidFill>
                  <a:srgbClr val="020064"/>
                </a:solidFill>
                <a:latin typeface="Arial" panose="020B0604020202020204" pitchFamily="34" charset="0"/>
                <a:ea typeface="ＭＳ Ｐゴシック" panose="020B0600070205080204" pitchFamily="34" charset="-128"/>
              </a:defRPr>
            </a:lvl6pPr>
            <a:lvl7pPr marL="914400" algn="ctr" rtl="0" eaLnBrk="1" fontAlgn="base" hangingPunct="1">
              <a:spcBef>
                <a:spcPct val="0"/>
              </a:spcBef>
              <a:spcAft>
                <a:spcPct val="0"/>
              </a:spcAft>
              <a:defRPr sz="4000">
                <a:solidFill>
                  <a:srgbClr val="020064"/>
                </a:solidFill>
                <a:latin typeface="Arial" panose="020B0604020202020204" pitchFamily="34" charset="0"/>
                <a:ea typeface="ＭＳ Ｐゴシック" panose="020B0600070205080204" pitchFamily="34" charset="-128"/>
              </a:defRPr>
            </a:lvl7pPr>
            <a:lvl8pPr marL="1371600" algn="ctr" rtl="0" eaLnBrk="1" fontAlgn="base" hangingPunct="1">
              <a:spcBef>
                <a:spcPct val="0"/>
              </a:spcBef>
              <a:spcAft>
                <a:spcPct val="0"/>
              </a:spcAft>
              <a:defRPr sz="4000">
                <a:solidFill>
                  <a:srgbClr val="020064"/>
                </a:solidFill>
                <a:latin typeface="Arial" panose="020B0604020202020204" pitchFamily="34" charset="0"/>
                <a:ea typeface="ＭＳ Ｐゴシック" panose="020B0600070205080204" pitchFamily="34" charset="-128"/>
              </a:defRPr>
            </a:lvl8pPr>
            <a:lvl9pPr marL="1828800" algn="ctr" rtl="0" eaLnBrk="1" fontAlgn="base" hangingPunct="1">
              <a:spcBef>
                <a:spcPct val="0"/>
              </a:spcBef>
              <a:spcAft>
                <a:spcPct val="0"/>
              </a:spcAft>
              <a:defRPr sz="4000">
                <a:solidFill>
                  <a:srgbClr val="020064"/>
                </a:solidFill>
                <a:latin typeface="Arial" panose="020B0604020202020204" pitchFamily="34" charset="0"/>
                <a:ea typeface="ＭＳ Ｐゴシック" panose="020B0600070205080204" pitchFamily="34" charset="-128"/>
              </a:defRPr>
            </a:lvl9pPr>
          </a:lstStyle>
          <a:p>
            <a:r>
              <a:rPr lang="en-US" altLang="en-US" b="1" dirty="0" smtClean="0">
                <a:latin typeface="Calibri" panose="020F0502020204030204" pitchFamily="34" charset="0"/>
              </a:rPr>
              <a:t>Current Status of BINDT Online Exams - Content</a:t>
            </a:r>
            <a:endParaRPr lang="en-US" altLang="en-US" b="1" dirty="0">
              <a:latin typeface="Calibri" panose="020F050202020403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7781" y="1268760"/>
            <a:ext cx="8640960" cy="3124200"/>
          </a:xfrm>
        </p:spPr>
        <p:txBody>
          <a:bodyPr/>
          <a:lstStyle/>
          <a:p>
            <a:pPr marL="457200" indent="-457200">
              <a:buFont typeface="Arial" panose="020B0604020202020204" pitchFamily="34" charset="0"/>
              <a:buChar char="•"/>
            </a:pPr>
            <a:r>
              <a:rPr lang="en-GB" sz="2400" b="1" dirty="0" smtClean="0">
                <a:latin typeface="Calibri" panose="020F0502020204030204" pitchFamily="34" charset="0"/>
              </a:rPr>
              <a:t>January 2019 </a:t>
            </a:r>
            <a:r>
              <a:rPr lang="en-GB" sz="2400" dirty="0" smtClean="0">
                <a:latin typeface="Calibri" panose="020F0502020204030204" pitchFamily="34" charset="0"/>
              </a:rPr>
              <a:t>– Online Exams Pilot conducted at </a:t>
            </a:r>
            <a:r>
              <a:rPr lang="en-GB" sz="2400" dirty="0" err="1" smtClean="0">
                <a:latin typeface="Calibri" panose="020F0502020204030204" pitchFamily="34" charset="0"/>
              </a:rPr>
              <a:t>IMechE</a:t>
            </a:r>
            <a:r>
              <a:rPr lang="en-GB" sz="2400" dirty="0" smtClean="0">
                <a:latin typeface="Calibri" panose="020F0502020204030204" pitchFamily="34" charset="0"/>
              </a:rPr>
              <a:t> Argyll </a:t>
            </a:r>
            <a:r>
              <a:rPr lang="en-GB" sz="2400" dirty="0" err="1" smtClean="0">
                <a:latin typeface="Calibri" panose="020F0502020204030204" pitchFamily="34" charset="0"/>
              </a:rPr>
              <a:t>Ruane</a:t>
            </a:r>
            <a:r>
              <a:rPr lang="en-GB" sz="2400" dirty="0" smtClean="0">
                <a:latin typeface="Calibri" panose="020F0502020204030204" pitchFamily="34" charset="0"/>
              </a:rPr>
              <a:t> with the </a:t>
            </a:r>
            <a:r>
              <a:rPr lang="en-GB" altLang="en-US" sz="2400" dirty="0" smtClean="0">
                <a:latin typeface="Calibri" panose="020F0502020204030204" pitchFamily="34" charset="0"/>
              </a:rPr>
              <a:t>aims </a:t>
            </a:r>
            <a:r>
              <a:rPr lang="en-GB" altLang="en-US" sz="2400" dirty="0">
                <a:latin typeface="Calibri" panose="020F0502020204030204" pitchFamily="34" charset="0"/>
              </a:rPr>
              <a:t>of introducing AQB staff to the system, highlighting areas for development and potential issues relating to the implementation of the Online Exams System</a:t>
            </a:r>
            <a:r>
              <a:rPr lang="en-GB" altLang="en-US" sz="2400" dirty="0" smtClean="0">
                <a:latin typeface="Calibri" panose="020F0502020204030204" pitchFamily="34" charset="0"/>
              </a:rPr>
              <a:t>.</a:t>
            </a:r>
          </a:p>
          <a:p>
            <a:pPr marL="457200" indent="-457200">
              <a:buFont typeface="Arial" panose="020B0604020202020204" pitchFamily="34" charset="0"/>
              <a:buChar char="•"/>
            </a:pPr>
            <a:r>
              <a:rPr lang="en-GB" sz="2400" b="1" dirty="0" smtClean="0">
                <a:latin typeface="Calibri" panose="020F0502020204030204" pitchFamily="34" charset="0"/>
              </a:rPr>
              <a:t>February - April 2019 </a:t>
            </a:r>
            <a:r>
              <a:rPr lang="en-GB" sz="2400" dirty="0" smtClean="0">
                <a:latin typeface="Calibri" panose="020F0502020204030204" pitchFamily="34" charset="0"/>
              </a:rPr>
              <a:t>– Feedback from the Pilot was used to make final developments to the system.</a:t>
            </a:r>
          </a:p>
          <a:p>
            <a:pPr marL="457200" indent="-457200">
              <a:buFont typeface="Arial" panose="020B0604020202020204" pitchFamily="34" charset="0"/>
              <a:buChar char="•"/>
            </a:pPr>
            <a:r>
              <a:rPr lang="en-GB" sz="2400" b="1" dirty="0" smtClean="0">
                <a:latin typeface="Calibri" panose="020F0502020204030204" pitchFamily="34" charset="0"/>
              </a:rPr>
              <a:t>June 2019 </a:t>
            </a:r>
            <a:r>
              <a:rPr lang="en-GB" sz="2400" dirty="0" smtClean="0">
                <a:latin typeface="Calibri" panose="020F0502020204030204" pitchFamily="34" charset="0"/>
              </a:rPr>
              <a:t>– Launch of Online Exams at Imeche.</a:t>
            </a:r>
            <a:r>
              <a:rPr lang="en-GB" sz="2400" dirty="0">
                <a:latin typeface="Calibri" panose="020F0502020204030204" pitchFamily="34" charset="0"/>
              </a:rPr>
              <a:t> </a:t>
            </a:r>
            <a:r>
              <a:rPr lang="en-GB" sz="2400" dirty="0" smtClean="0">
                <a:latin typeface="Calibri" panose="020F0502020204030204" pitchFamily="34" charset="0"/>
              </a:rPr>
              <a:t>3 month period to conduct online exams and provide further feedback for future development.</a:t>
            </a:r>
          </a:p>
          <a:p>
            <a:pPr marL="457200" indent="-457200">
              <a:buFont typeface="Arial" panose="020B0604020202020204" pitchFamily="34" charset="0"/>
              <a:buChar char="•"/>
            </a:pPr>
            <a:r>
              <a:rPr lang="en-GB" sz="2400" b="1" dirty="0" smtClean="0">
                <a:latin typeface="Calibri" panose="020F0502020204030204" pitchFamily="34" charset="0"/>
              </a:rPr>
              <a:t>September 2019 </a:t>
            </a:r>
            <a:r>
              <a:rPr lang="en-GB" sz="2400" dirty="0" smtClean="0">
                <a:latin typeface="Calibri" panose="020F0502020204030204" pitchFamily="34" charset="0"/>
              </a:rPr>
              <a:t>– Plans made for Online launch at first AECs.</a:t>
            </a:r>
          </a:p>
        </p:txBody>
      </p:sp>
      <p:sp>
        <p:nvSpPr>
          <p:cNvPr id="5" name="Rectangle 2"/>
          <p:cNvSpPr>
            <a:spLocks noGrp="1" noChangeArrowheads="1"/>
          </p:cNvSpPr>
          <p:nvPr>
            <p:ph type="title"/>
          </p:nvPr>
        </p:nvSpPr>
        <p:spPr>
          <a:xfrm>
            <a:off x="251520" y="269776"/>
            <a:ext cx="8640960" cy="1143000"/>
          </a:xfrm>
        </p:spPr>
        <p:txBody>
          <a:bodyPr/>
          <a:lstStyle/>
          <a:p>
            <a:r>
              <a:rPr lang="en-US" altLang="en-US" b="1" dirty="0" smtClean="0">
                <a:latin typeface="Calibri" panose="020F0502020204030204" pitchFamily="34" charset="0"/>
              </a:rPr>
              <a:t>Overview of 2019 – Online Exams</a:t>
            </a:r>
            <a:endParaRPr lang="en-US" altLang="en-US" b="1" dirty="0">
              <a:latin typeface="Calibri" panose="020F0502020204030204" pitchFamily="34" charset="0"/>
            </a:endParaRPr>
          </a:p>
        </p:txBody>
      </p:sp>
    </p:spTree>
    <p:extLst>
      <p:ext uri="{BB962C8B-B14F-4D97-AF65-F5344CB8AC3E}">
        <p14:creationId xmlns:p14="http://schemas.microsoft.com/office/powerpoint/2010/main" val="1474226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268760"/>
            <a:ext cx="8640960" cy="3684240"/>
          </a:xfrm>
        </p:spPr>
        <p:txBody>
          <a:bodyPr/>
          <a:lstStyle/>
          <a:p>
            <a:pPr marL="457200" indent="-457200">
              <a:buFont typeface="Arial" panose="020B0604020202020204" pitchFamily="34" charset="0"/>
              <a:buChar char="•"/>
            </a:pPr>
            <a:r>
              <a:rPr lang="en-GB" sz="2400" dirty="0" smtClean="0">
                <a:latin typeface="Calibri" panose="020F0502020204030204" pitchFamily="34" charset="0"/>
              </a:rPr>
              <a:t>Continue adding exam questions and examinations for Eddy Current Testing and Basic Radiation Safety. </a:t>
            </a:r>
          </a:p>
          <a:p>
            <a:pPr marL="857250" lvl="1" indent="-457200">
              <a:buFont typeface="Arial" panose="020B0604020202020204" pitchFamily="34" charset="0"/>
              <a:buChar char="•"/>
            </a:pPr>
            <a:r>
              <a:rPr lang="en-GB" sz="2400" b="1" dirty="0" smtClean="0">
                <a:latin typeface="Calibri" panose="020F0502020204030204" pitchFamily="34" charset="0"/>
              </a:rPr>
              <a:t>December 2019</a:t>
            </a:r>
            <a:r>
              <a:rPr lang="en-GB" sz="2400" dirty="0">
                <a:latin typeface="Calibri" panose="020F0502020204030204" pitchFamily="34" charset="0"/>
              </a:rPr>
              <a:t> </a:t>
            </a:r>
            <a:r>
              <a:rPr lang="en-GB" sz="2400" dirty="0" smtClean="0">
                <a:latin typeface="Calibri" panose="020F0502020204030204" pitchFamily="34" charset="0"/>
              </a:rPr>
              <a:t>- </a:t>
            </a:r>
            <a:r>
              <a:rPr lang="en-GB" sz="2400" dirty="0">
                <a:latin typeface="Calibri" panose="020F0502020204030204" pitchFamily="34" charset="0"/>
              </a:rPr>
              <a:t>Aim to be </a:t>
            </a:r>
            <a:r>
              <a:rPr lang="en-GB" sz="2400" dirty="0" smtClean="0">
                <a:latin typeface="Calibri" panose="020F0502020204030204" pitchFamily="34" charset="0"/>
              </a:rPr>
              <a:t>Online in ET and BRS. </a:t>
            </a:r>
          </a:p>
          <a:p>
            <a:pPr marL="457200" indent="-457200">
              <a:buFont typeface="Arial" panose="020B0604020202020204" pitchFamily="34" charset="0"/>
              <a:buChar char="•"/>
            </a:pPr>
            <a:r>
              <a:rPr lang="en-GB" sz="2400" b="1" dirty="0" smtClean="0">
                <a:latin typeface="Calibri" panose="020F0502020204030204" pitchFamily="34" charset="0"/>
              </a:rPr>
              <a:t>October 2019 </a:t>
            </a:r>
            <a:r>
              <a:rPr lang="en-GB" sz="2400" dirty="0" smtClean="0">
                <a:latin typeface="Calibri" panose="020F0502020204030204" pitchFamily="34" charset="0"/>
              </a:rPr>
              <a:t>- Start staff training for 2</a:t>
            </a:r>
            <a:r>
              <a:rPr lang="en-GB" sz="2400" baseline="30000" dirty="0" smtClean="0">
                <a:latin typeface="Calibri" panose="020F0502020204030204" pitchFamily="34" charset="0"/>
              </a:rPr>
              <a:t>nd</a:t>
            </a:r>
            <a:r>
              <a:rPr lang="en-GB" sz="2400" dirty="0" smtClean="0">
                <a:latin typeface="Calibri" panose="020F0502020204030204" pitchFamily="34" charset="0"/>
              </a:rPr>
              <a:t> UK AQB Online Exams launch. </a:t>
            </a:r>
          </a:p>
          <a:p>
            <a:pPr marL="457200" indent="-457200">
              <a:buFont typeface="Arial" panose="020B0604020202020204" pitchFamily="34" charset="0"/>
              <a:buChar char="•"/>
            </a:pPr>
            <a:r>
              <a:rPr lang="en-GB" sz="2400" dirty="0">
                <a:latin typeface="Calibri" panose="020F0502020204030204" pitchFamily="34" charset="0"/>
              </a:rPr>
              <a:t>Continue planning for AECs and i</a:t>
            </a:r>
            <a:r>
              <a:rPr lang="en-GB" sz="2400" dirty="0" smtClean="0">
                <a:latin typeface="Calibri" panose="020F0502020204030204" pitchFamily="34" charset="0"/>
              </a:rPr>
              <a:t>mplement </a:t>
            </a:r>
            <a:r>
              <a:rPr lang="en-GB" sz="2400" dirty="0">
                <a:latin typeface="Calibri" panose="020F0502020204030204" pitchFamily="34" charset="0"/>
              </a:rPr>
              <a:t>second round of system updates for AECs</a:t>
            </a:r>
            <a:r>
              <a:rPr lang="en-GB" sz="2400" dirty="0" smtClean="0">
                <a:latin typeface="Calibri" panose="020F0502020204030204" pitchFamily="34" charset="0"/>
              </a:rPr>
              <a:t>.</a:t>
            </a:r>
          </a:p>
          <a:p>
            <a:pPr marL="457200" indent="-457200">
              <a:buFont typeface="Arial" panose="020B0604020202020204" pitchFamily="34" charset="0"/>
              <a:buChar char="•"/>
            </a:pPr>
            <a:r>
              <a:rPr lang="en-GB" sz="2400" dirty="0" smtClean="0">
                <a:latin typeface="Calibri" panose="020F0502020204030204" pitchFamily="34" charset="0"/>
              </a:rPr>
              <a:t>Launch Online Exams at </a:t>
            </a:r>
            <a:r>
              <a:rPr lang="en-GB" sz="2400" dirty="0">
                <a:latin typeface="Calibri" panose="020F0502020204030204" pitchFamily="34" charset="0"/>
              </a:rPr>
              <a:t>one AEC</a:t>
            </a:r>
            <a:r>
              <a:rPr lang="en-GB" sz="2400" dirty="0" smtClean="0">
                <a:latin typeface="Calibri" panose="020F0502020204030204" pitchFamily="34" charset="0"/>
              </a:rPr>
              <a:t>.</a:t>
            </a:r>
            <a:endParaRPr lang="en-GB" sz="2400" dirty="0">
              <a:latin typeface="Calibri" panose="020F0502020204030204" pitchFamily="34" charset="0"/>
            </a:endParaRPr>
          </a:p>
        </p:txBody>
      </p:sp>
      <p:sp>
        <p:nvSpPr>
          <p:cNvPr id="4" name="Rectangle 2"/>
          <p:cNvSpPr>
            <a:spLocks noGrp="1" noChangeArrowheads="1"/>
          </p:cNvSpPr>
          <p:nvPr>
            <p:ph type="title"/>
          </p:nvPr>
        </p:nvSpPr>
        <p:spPr>
          <a:xfrm>
            <a:off x="251520" y="269776"/>
            <a:ext cx="8640960" cy="1143000"/>
          </a:xfrm>
        </p:spPr>
        <p:txBody>
          <a:bodyPr/>
          <a:lstStyle/>
          <a:p>
            <a:r>
              <a:rPr lang="en-US" altLang="en-US" b="1" dirty="0" smtClean="0">
                <a:latin typeface="Calibri" panose="020F0502020204030204" pitchFamily="34" charset="0"/>
              </a:rPr>
              <a:t>Plans for September to December 2019</a:t>
            </a:r>
            <a:endParaRPr lang="en-US" altLang="en-US" b="1" dirty="0">
              <a:latin typeface="Calibri" panose="020F0502020204030204" pitchFamily="34" charset="0"/>
            </a:endParaRPr>
          </a:p>
        </p:txBody>
      </p:sp>
    </p:spTree>
    <p:extLst>
      <p:ext uri="{BB962C8B-B14F-4D97-AF65-F5344CB8AC3E}">
        <p14:creationId xmlns:p14="http://schemas.microsoft.com/office/powerpoint/2010/main" val="310711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268760"/>
            <a:ext cx="8640960" cy="3684240"/>
          </a:xfrm>
        </p:spPr>
        <p:txBody>
          <a:bodyPr/>
          <a:lstStyle/>
          <a:p>
            <a:pPr marL="457200" indent="-457200">
              <a:buFont typeface="Arial" panose="020B0604020202020204" pitchFamily="34" charset="0"/>
              <a:buChar char="•"/>
            </a:pPr>
            <a:r>
              <a:rPr lang="en-GB" sz="2400" dirty="0" smtClean="0">
                <a:latin typeface="Calibri" panose="020F0502020204030204" pitchFamily="34" charset="0"/>
              </a:rPr>
              <a:t>Start adding questions and examination templates for Visual Testing, Phased Array UT, TOFD and ACFM. </a:t>
            </a:r>
            <a:endParaRPr lang="en-GB" sz="2400" dirty="0">
              <a:latin typeface="Calibri" panose="020F0502020204030204" pitchFamily="34" charset="0"/>
            </a:endParaRPr>
          </a:p>
        </p:txBody>
      </p:sp>
      <p:sp>
        <p:nvSpPr>
          <p:cNvPr id="5" name="Rectangle 2"/>
          <p:cNvSpPr>
            <a:spLocks noGrp="1" noChangeArrowheads="1"/>
          </p:cNvSpPr>
          <p:nvPr>
            <p:ph type="title"/>
          </p:nvPr>
        </p:nvSpPr>
        <p:spPr>
          <a:xfrm>
            <a:off x="251520" y="269776"/>
            <a:ext cx="8640960" cy="1143000"/>
          </a:xfrm>
        </p:spPr>
        <p:txBody>
          <a:bodyPr/>
          <a:lstStyle/>
          <a:p>
            <a:r>
              <a:rPr lang="en-US" altLang="en-US" b="1" dirty="0" smtClean="0">
                <a:latin typeface="Calibri" panose="020F0502020204030204" pitchFamily="34" charset="0"/>
              </a:rPr>
              <a:t>Plans for 2020</a:t>
            </a:r>
            <a:endParaRPr lang="en-US" altLang="en-US" b="1" dirty="0">
              <a:latin typeface="Calibri" panose="020F0502020204030204" pitchFamily="34" charset="0"/>
            </a:endParaRPr>
          </a:p>
        </p:txBody>
      </p:sp>
    </p:spTree>
    <p:extLst>
      <p:ext uri="{BB962C8B-B14F-4D97-AF65-F5344CB8AC3E}">
        <p14:creationId xmlns:p14="http://schemas.microsoft.com/office/powerpoint/2010/main" val="1284995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50825" y="115888"/>
            <a:ext cx="8642350" cy="1512887"/>
          </a:xfrm>
        </p:spPr>
        <p:txBody>
          <a:bodyPr/>
          <a:lstStyle/>
          <a:p>
            <a:r>
              <a:rPr lang="en-GB" altLang="en-US" b="1" smtClean="0">
                <a:latin typeface="Calibri" panose="020F0502020204030204" pitchFamily="34" charset="0"/>
              </a:rPr>
              <a:t>Benefits of the Calibrand Online Exams System</a:t>
            </a:r>
          </a:p>
        </p:txBody>
      </p:sp>
      <p:sp>
        <p:nvSpPr>
          <p:cNvPr id="21507" name="TextBox 2"/>
          <p:cNvSpPr txBox="1">
            <a:spLocks noChangeArrowheads="1"/>
          </p:cNvSpPr>
          <p:nvPr/>
        </p:nvSpPr>
        <p:spPr bwMode="auto">
          <a:xfrm>
            <a:off x="250825" y="1412875"/>
            <a:ext cx="864235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Font typeface="Wingdings" panose="05000000000000000000" pitchFamily="2" charset="2"/>
              <a:buChar char="§"/>
              <a:defRPr sz="2000" 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9pPr>
          </a:lstStyle>
          <a:p>
            <a:pPr>
              <a:spcBef>
                <a:spcPct val="0"/>
              </a:spcBef>
              <a:buFontTx/>
              <a:buChar char="•"/>
            </a:pPr>
            <a:endParaRPr lang="en-GB" altLang="en-US" sz="2400" dirty="0"/>
          </a:p>
          <a:p>
            <a:pPr>
              <a:spcBef>
                <a:spcPct val="0"/>
              </a:spcBef>
              <a:buFontTx/>
              <a:buChar char="•"/>
            </a:pPr>
            <a:r>
              <a:rPr lang="en-GB" altLang="en-US" sz="2400" dirty="0">
                <a:latin typeface="Calibri" panose="020F0502020204030204" pitchFamily="34" charset="0"/>
              </a:rPr>
              <a:t>Secure</a:t>
            </a:r>
          </a:p>
          <a:p>
            <a:pPr>
              <a:spcBef>
                <a:spcPct val="0"/>
              </a:spcBef>
              <a:buFontTx/>
              <a:buChar char="•"/>
            </a:pPr>
            <a:r>
              <a:rPr lang="en-GB" altLang="en-US" sz="2400" dirty="0">
                <a:latin typeface="Calibri" panose="020F0502020204030204" pitchFamily="34" charset="0"/>
              </a:rPr>
              <a:t>Reduction in paperwork/eco friendly</a:t>
            </a:r>
          </a:p>
          <a:p>
            <a:pPr>
              <a:spcBef>
                <a:spcPct val="0"/>
              </a:spcBef>
              <a:buFontTx/>
              <a:buChar char="•"/>
            </a:pPr>
            <a:r>
              <a:rPr lang="en-GB" altLang="en-US" sz="2400" dirty="0">
                <a:latin typeface="Calibri" panose="020F0502020204030204" pitchFamily="34" charset="0"/>
              </a:rPr>
              <a:t>Fast &amp; reliable on-demand examinations</a:t>
            </a:r>
          </a:p>
          <a:p>
            <a:pPr>
              <a:spcBef>
                <a:spcPct val="0"/>
              </a:spcBef>
              <a:buFontTx/>
              <a:buChar char="•"/>
            </a:pPr>
            <a:r>
              <a:rPr lang="en-GB" altLang="en-US" sz="2400" dirty="0">
                <a:latin typeface="Calibri" panose="020F0502020204030204" pitchFamily="34" charset="0"/>
              </a:rPr>
              <a:t>Instant reporting functions relating to individual questions and exam papers</a:t>
            </a:r>
          </a:p>
          <a:p>
            <a:pPr>
              <a:spcBef>
                <a:spcPct val="0"/>
              </a:spcBef>
              <a:buFontTx/>
              <a:buChar char="•"/>
            </a:pPr>
            <a:r>
              <a:rPr lang="en-GB" altLang="en-US" sz="2400" dirty="0">
                <a:latin typeface="Calibri" panose="020F0502020204030204" pitchFamily="34" charset="0"/>
              </a:rPr>
              <a:t>Automatic marking</a:t>
            </a:r>
          </a:p>
          <a:p>
            <a:pPr>
              <a:spcBef>
                <a:spcPct val="0"/>
              </a:spcBef>
              <a:buFontTx/>
              <a:buChar char="•"/>
            </a:pPr>
            <a:r>
              <a:rPr lang="en-GB" altLang="en-US" sz="2400" dirty="0">
                <a:latin typeface="Calibri" panose="020F0502020204030204" pitchFamily="34" charset="0"/>
              </a:rPr>
              <a:t>Up to date current questions</a:t>
            </a:r>
          </a:p>
          <a:p>
            <a:pPr>
              <a:spcBef>
                <a:spcPct val="0"/>
              </a:spcBef>
              <a:buFontTx/>
              <a:buChar char="•"/>
            </a:pPr>
            <a:endParaRPr lang="en-GB" altLang="en-US" sz="2400" dirty="0"/>
          </a:p>
        </p:txBody>
      </p:sp>
    </p:spTree>
    <p:extLst>
      <p:ext uri="{BB962C8B-B14F-4D97-AF65-F5344CB8AC3E}">
        <p14:creationId xmlns:p14="http://schemas.microsoft.com/office/powerpoint/2010/main" val="13602762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250825" y="457200"/>
            <a:ext cx="8642350" cy="1143000"/>
          </a:xfrm>
        </p:spPr>
        <p:txBody>
          <a:bodyPr/>
          <a:lstStyle/>
          <a:p>
            <a:r>
              <a:rPr lang="en-GB" altLang="en-US" b="1" dirty="0" smtClean="0">
                <a:latin typeface="Calibri" panose="020F0502020204030204" pitchFamily="34" charset="0"/>
              </a:rPr>
              <a:t>Thank You, Any Questions?</a:t>
            </a:r>
          </a:p>
        </p:txBody>
      </p:sp>
      <p:pic>
        <p:nvPicPr>
          <p:cNvPr id="4" name="Picture 3"/>
          <p:cNvPicPr>
            <a:picLocks noChangeAspect="1"/>
          </p:cNvPicPr>
          <p:nvPr/>
        </p:nvPicPr>
        <p:blipFill>
          <a:blip r:embed="rId3" cstate="print">
            <a:duotone>
              <a:prstClr val="black"/>
              <a:schemeClr val="tx2">
                <a:tint val="45000"/>
                <a:satMod val="400000"/>
              </a:schemeClr>
            </a:duotone>
            <a:extLst/>
          </a:blip>
          <a:stretch>
            <a:fillRect/>
          </a:stretch>
        </p:blipFill>
        <p:spPr>
          <a:xfrm>
            <a:off x="2291353" y="1916832"/>
            <a:ext cx="4561293" cy="3024336"/>
          </a:xfrm>
          <a:prstGeom prst="rect">
            <a:avLst/>
          </a:prstGeom>
          <a:ln>
            <a:noFill/>
          </a:ln>
          <a:effectLst>
            <a:softEdge rad="112500"/>
          </a:effectLst>
        </p:spPr>
      </p:pic>
    </p:spTree>
    <p:extLst>
      <p:ext uri="{BB962C8B-B14F-4D97-AF65-F5344CB8AC3E}">
        <p14:creationId xmlns:p14="http://schemas.microsoft.com/office/powerpoint/2010/main" val="21840272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ctrTitle"/>
          </p:nvPr>
        </p:nvSpPr>
        <p:spPr>
          <a:xfrm>
            <a:off x="250825" y="0"/>
            <a:ext cx="8642350" cy="1196975"/>
          </a:xfrm>
        </p:spPr>
        <p:txBody>
          <a:bodyPr/>
          <a:lstStyle/>
          <a:p>
            <a:r>
              <a:rPr lang="en-GB" altLang="en-US" sz="4000" b="1" dirty="0" smtClean="0">
                <a:latin typeface="Calibri" panose="020F0502020204030204" pitchFamily="34" charset="0"/>
              </a:rPr>
              <a:t>Contact Information</a:t>
            </a:r>
          </a:p>
        </p:txBody>
      </p:sp>
      <p:sp>
        <p:nvSpPr>
          <p:cNvPr id="41987" name="Subtitle 2"/>
          <p:cNvSpPr>
            <a:spLocks noGrp="1"/>
          </p:cNvSpPr>
          <p:nvPr>
            <p:ph type="subTitle" idx="1"/>
          </p:nvPr>
        </p:nvSpPr>
        <p:spPr>
          <a:xfrm>
            <a:off x="250825" y="908050"/>
            <a:ext cx="8642350" cy="4465638"/>
          </a:xfrm>
        </p:spPr>
        <p:txBody>
          <a:bodyPr/>
          <a:lstStyle/>
          <a:p>
            <a:pPr algn="l">
              <a:defRPr/>
            </a:pPr>
            <a:endParaRPr lang="en-GB" altLang="en-US" dirty="0" smtClean="0"/>
          </a:p>
          <a:p>
            <a:pPr algn="l">
              <a:defRPr/>
            </a:pPr>
            <a:r>
              <a:rPr lang="en-GB" altLang="en-US" sz="2400" dirty="0" smtClean="0">
                <a:latin typeface="Calibri" panose="020F0502020204030204" pitchFamily="34" charset="0"/>
              </a:rPr>
              <a:t>Arthur Jones (PCN Examination Coordinator) </a:t>
            </a:r>
            <a:endParaRPr lang="en-GB" altLang="en-US" dirty="0">
              <a:latin typeface="Calibri" panose="020F0502020204030204" pitchFamily="34" charset="0"/>
            </a:endParaRPr>
          </a:p>
          <a:p>
            <a:pPr algn="l">
              <a:defRPr/>
            </a:pPr>
            <a:r>
              <a:rPr lang="en-GB" altLang="en-US" sz="2400" dirty="0" smtClean="0">
                <a:latin typeface="Calibri" panose="020F0502020204030204" pitchFamily="34" charset="0"/>
                <a:hlinkClick r:id="rId3"/>
              </a:rPr>
              <a:t>Arthur.jones@bindt.org</a:t>
            </a:r>
            <a:endParaRPr lang="en-GB" altLang="en-US" sz="2400" dirty="0" smtClean="0">
              <a:latin typeface="Calibri" panose="020F0502020204030204" pitchFamily="34" charset="0"/>
            </a:endParaRPr>
          </a:p>
          <a:p>
            <a:pPr algn="l">
              <a:defRPr/>
            </a:pPr>
            <a:endParaRPr lang="en-GB" altLang="en-US" sz="2400" dirty="0" smtClean="0">
              <a:latin typeface="Calibri" panose="020F0502020204030204" pitchFamily="34" charset="0"/>
            </a:endParaRPr>
          </a:p>
          <a:p>
            <a:pPr algn="l">
              <a:defRPr/>
            </a:pPr>
            <a:r>
              <a:rPr lang="en-GB" altLang="en-US" sz="2400" dirty="0" smtClean="0">
                <a:latin typeface="Calibri" panose="020F0502020204030204" pitchFamily="34" charset="0"/>
              </a:rPr>
              <a:t>Jennifer Cook (</a:t>
            </a:r>
            <a:r>
              <a:rPr lang="en-GB" altLang="en-US" dirty="0" smtClean="0">
                <a:latin typeface="Calibri" panose="020F0502020204030204" pitchFamily="34" charset="0"/>
              </a:rPr>
              <a:t>Certification Services Division</a:t>
            </a:r>
            <a:r>
              <a:rPr lang="en-GB" altLang="en-US" sz="2400" dirty="0" smtClean="0">
                <a:latin typeface="Calibri" panose="020F0502020204030204" pitchFamily="34" charset="0"/>
              </a:rPr>
              <a:t> Manager) </a:t>
            </a:r>
          </a:p>
          <a:p>
            <a:pPr algn="l">
              <a:defRPr/>
            </a:pPr>
            <a:r>
              <a:rPr lang="en-GB" altLang="en-US" sz="2400" dirty="0" smtClean="0">
                <a:latin typeface="Calibri" panose="020F0502020204030204" pitchFamily="34" charset="0"/>
                <a:hlinkClick r:id="rId4"/>
              </a:rPr>
              <a:t>Jennifer.cook@bindt.org</a:t>
            </a:r>
            <a:r>
              <a:rPr lang="en-GB" altLang="en-US" sz="2400" dirty="0" smtClean="0">
                <a:latin typeface="Calibri" panose="020F0502020204030204" pitchFamily="34" charset="0"/>
              </a:rPr>
              <a:t> </a:t>
            </a:r>
          </a:p>
          <a:p>
            <a:pPr algn="l">
              <a:defRPr/>
            </a:pPr>
            <a:endParaRPr lang="en-GB" altLang="en-US" sz="2400" dirty="0">
              <a:latin typeface="Calibri" panose="020F0502020204030204" pitchFamily="34" charset="0"/>
            </a:endParaRPr>
          </a:p>
          <a:p>
            <a:pPr algn="l">
              <a:defRPr/>
            </a:pPr>
            <a:r>
              <a:rPr lang="en-GB" altLang="en-US" sz="2400" dirty="0" smtClean="0">
                <a:latin typeface="Calibri" panose="020F0502020204030204" pitchFamily="34" charset="0"/>
              </a:rPr>
              <a:t>John Moody (Senior Technical Engineer)</a:t>
            </a:r>
          </a:p>
          <a:p>
            <a:pPr algn="l">
              <a:defRPr/>
            </a:pPr>
            <a:r>
              <a:rPr lang="en-GB" altLang="en-US" sz="2400" dirty="0" smtClean="0">
                <a:latin typeface="Calibri" panose="020F0502020204030204" pitchFamily="34" charset="0"/>
                <a:hlinkClick r:id="rId5"/>
              </a:rPr>
              <a:t>john.moody@bindt.org</a:t>
            </a:r>
            <a:endParaRPr lang="en-GB" altLang="en-US" sz="2400" dirty="0" smtClean="0">
              <a:latin typeface="Calibri" panose="020F0502020204030204" pitchFamily="34" charset="0"/>
            </a:endParaRPr>
          </a:p>
          <a:p>
            <a:pPr algn="l">
              <a:defRPr/>
            </a:pPr>
            <a:endParaRPr lang="en-GB" altLang="en-US" sz="2400" dirty="0" smtClean="0">
              <a:latin typeface="+mj-lt"/>
            </a:endParaRPr>
          </a:p>
        </p:txBody>
      </p:sp>
    </p:spTree>
    <p:extLst>
      <p:ext uri="{BB962C8B-B14F-4D97-AF65-F5344CB8AC3E}">
        <p14:creationId xmlns:p14="http://schemas.microsoft.com/office/powerpoint/2010/main" val="1746901142"/>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5" id="{980CD8C4-B231-42CD-ACA3-94E9150EF3F8}" vid="{54692B8E-2543-411F-B5C4-2C80A32E36D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Telford Conference September 2019 - Online Examinations Update</Template>
  <TotalTime>254</TotalTime>
  <Words>697</Words>
  <Application>Microsoft Office PowerPoint</Application>
  <PresentationFormat>On-screen Show (4:3)</PresentationFormat>
  <Paragraphs>61</Paragraphs>
  <Slides>8</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ＭＳ Ｐゴシック</vt:lpstr>
      <vt:lpstr>Arial</vt:lpstr>
      <vt:lpstr>Calibri</vt:lpstr>
      <vt:lpstr>Times</vt:lpstr>
      <vt:lpstr>Wingdings</vt:lpstr>
      <vt:lpstr>Blank Presentation</vt:lpstr>
      <vt:lpstr>BINDT Calibrand Online Examinations Update </vt:lpstr>
      <vt:lpstr>PowerPoint Presentation</vt:lpstr>
      <vt:lpstr>Overview of 2019 – Online Exams</vt:lpstr>
      <vt:lpstr>Plans for September to December 2019</vt:lpstr>
      <vt:lpstr>Plans for 2020</vt:lpstr>
      <vt:lpstr>Benefits of the Calibrand Online Exams System</vt:lpstr>
      <vt:lpstr>Thank You, Any Questions?</vt:lpstr>
      <vt:lpstr>Contact Information</vt:lpstr>
    </vt:vector>
  </TitlesOfParts>
  <Company>BINDT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BINDT Calibrand Online Examinations Update</dc:title>
  <dc:creator>Arthur Jones</dc:creator>
  <cp:lastModifiedBy>Arthur Jones</cp:lastModifiedBy>
  <cp:revision>9</cp:revision>
  <dcterms:created xsi:type="dcterms:W3CDTF">2019-08-30T10:37:15Z</dcterms:created>
  <dcterms:modified xsi:type="dcterms:W3CDTF">2019-09-02T13:38:12Z</dcterms:modified>
</cp:coreProperties>
</file>